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3212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4761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545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6003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586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4603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9551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6495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5064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068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5/14/2022</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1414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5/14/2022</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23054285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applicoinc.com/blog/much-cost-build-app/" TargetMode="External"/><Relationship Id="rId2" Type="http://schemas.openxmlformats.org/officeDocument/2006/relationships/hyperlink" Target="https://www.wesquare.nl/mobile-app-development-timeline-what-to-expect/" TargetMode="External"/><Relationship Id="rId1" Type="http://schemas.openxmlformats.org/officeDocument/2006/relationships/slideLayout" Target="../slideLayouts/slideLayout2.xml"/><Relationship Id="rId4" Type="http://schemas.openxmlformats.org/officeDocument/2006/relationships/hyperlink" Target="https://buildfire.com/steps-before-starting-mobile-app-developme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ackground pattern&#10;&#10;Description automatically generated">
            <a:extLst>
              <a:ext uri="{FF2B5EF4-FFF2-40B4-BE49-F238E27FC236}">
                <a16:creationId xmlns:a16="http://schemas.microsoft.com/office/drawing/2014/main" id="{86CAFC4D-642C-798A-2556-BEB1DDEE474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BAFBAB-8DA7-2001-14A6-299571A4671D}"/>
              </a:ext>
            </a:extLst>
          </p:cNvPr>
          <p:cNvSpPr>
            <a:spLocks noGrp="1"/>
          </p:cNvSpPr>
          <p:nvPr>
            <p:ph type="ctrTitle"/>
          </p:nvPr>
        </p:nvSpPr>
        <p:spPr>
          <a:xfrm>
            <a:off x="1524000" y="4416721"/>
            <a:ext cx="9144000" cy="1152663"/>
          </a:xfrm>
        </p:spPr>
        <p:txBody>
          <a:bodyPr>
            <a:normAutofit fontScale="90000"/>
          </a:bodyPr>
          <a:lstStyle/>
          <a:p>
            <a:pPr algn="ctr"/>
            <a:r>
              <a:rPr lang="en-US" sz="4400" dirty="0">
                <a:solidFill>
                  <a:schemeClr val="bg1"/>
                </a:solidFill>
              </a:rPr>
              <a:t>CTEC 114 </a:t>
            </a:r>
            <a:br>
              <a:rPr lang="en-US" sz="4400" dirty="0">
                <a:solidFill>
                  <a:schemeClr val="bg1"/>
                </a:solidFill>
              </a:rPr>
            </a:br>
            <a:r>
              <a:rPr lang="en-US" sz="4400" dirty="0">
                <a:solidFill>
                  <a:schemeClr val="bg1"/>
                </a:solidFill>
              </a:rPr>
              <a:t>Technology innovation project </a:t>
            </a:r>
          </a:p>
        </p:txBody>
      </p:sp>
      <p:sp>
        <p:nvSpPr>
          <p:cNvPr id="3" name="Subtitle 2">
            <a:extLst>
              <a:ext uri="{FF2B5EF4-FFF2-40B4-BE49-F238E27FC236}">
                <a16:creationId xmlns:a16="http://schemas.microsoft.com/office/drawing/2014/main" id="{2C849624-1BFD-95FC-3877-ED0FB1036D74}"/>
              </a:ext>
            </a:extLst>
          </p:cNvPr>
          <p:cNvSpPr>
            <a:spLocks noGrp="1"/>
          </p:cNvSpPr>
          <p:nvPr>
            <p:ph type="subTitle" idx="1"/>
          </p:nvPr>
        </p:nvSpPr>
        <p:spPr>
          <a:xfrm>
            <a:off x="1524000" y="5636465"/>
            <a:ext cx="9144000" cy="646785"/>
          </a:xfrm>
        </p:spPr>
        <p:txBody>
          <a:bodyPr>
            <a:normAutofit/>
          </a:bodyPr>
          <a:lstStyle/>
          <a:p>
            <a:pPr algn="ctr"/>
            <a:r>
              <a:rPr lang="en-US" dirty="0">
                <a:solidFill>
                  <a:schemeClr val="bg1"/>
                </a:solidFill>
              </a:rPr>
              <a:t>Genesis Grant </a:t>
            </a:r>
          </a:p>
        </p:txBody>
      </p:sp>
    </p:spTree>
    <p:extLst>
      <p:ext uri="{BB962C8B-B14F-4D97-AF65-F5344CB8AC3E}">
        <p14:creationId xmlns:p14="http://schemas.microsoft.com/office/powerpoint/2010/main" val="210339245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0A3E5-69FC-8394-1A8B-AEDD9538B820}"/>
              </a:ext>
            </a:extLst>
          </p:cNvPr>
          <p:cNvSpPr>
            <a:spLocks noGrp="1"/>
          </p:cNvSpPr>
          <p:nvPr>
            <p:ph type="title"/>
          </p:nvPr>
        </p:nvSpPr>
        <p:spPr>
          <a:xfrm>
            <a:off x="6172200" y="500061"/>
            <a:ext cx="5181600" cy="1325563"/>
          </a:xfrm>
        </p:spPr>
        <p:txBody>
          <a:bodyPr>
            <a:normAutofit/>
          </a:bodyPr>
          <a:lstStyle/>
          <a:p>
            <a:r>
              <a:rPr lang="en-US" sz="4000" dirty="0">
                <a:latin typeface="Bembo" panose="02020502050201020203" pitchFamily="18" charset="0"/>
                <a:cs typeface="AngsanaUPC" panose="02020603050405020304" pitchFamily="18" charset="-34"/>
              </a:rPr>
              <a:t>Solution Statement</a:t>
            </a:r>
          </a:p>
        </p:txBody>
      </p:sp>
      <p:sp>
        <p:nvSpPr>
          <p:cNvPr id="3" name="Content Placeholder 2">
            <a:extLst>
              <a:ext uri="{FF2B5EF4-FFF2-40B4-BE49-F238E27FC236}">
                <a16:creationId xmlns:a16="http://schemas.microsoft.com/office/drawing/2014/main" id="{D74D7470-AB7A-FA4D-6860-CAC82BE6C238}"/>
              </a:ext>
            </a:extLst>
          </p:cNvPr>
          <p:cNvSpPr>
            <a:spLocks noGrp="1"/>
          </p:cNvSpPr>
          <p:nvPr>
            <p:ph sz="half" idx="1"/>
          </p:nvPr>
        </p:nvSpPr>
        <p:spPr/>
        <p:txBody>
          <a:bodyPr>
            <a:normAutofit/>
          </a:bodyPr>
          <a:lstStyle/>
          <a:p>
            <a:r>
              <a:rPr lang="en-US" sz="2000" dirty="0">
                <a:latin typeface="Times New Roman" panose="02020603050405020304" pitchFamily="18" charset="0"/>
                <a:cs typeface="Times New Roman" panose="02020603050405020304" pitchFamily="18" charset="0"/>
              </a:rPr>
              <a:t>Have you ever spent the weekend or a Friday night thinking about what to do for fun? And NOTHING seemed to be happening. As college students, after a long week of homework, and/or finals and midterms, it is good to balance it out with a fun weekend! Was there ever any skill or extracurricular class that you wanted to participate in? Too many students, specifically at Bowie State University, believe that there is not enough happening on campus, events are short notice and/or they did not even know something was happening!</a:t>
            </a:r>
          </a:p>
        </p:txBody>
      </p:sp>
      <p:sp>
        <p:nvSpPr>
          <p:cNvPr id="4" name="Content Placeholder 3">
            <a:extLst>
              <a:ext uri="{FF2B5EF4-FFF2-40B4-BE49-F238E27FC236}">
                <a16:creationId xmlns:a16="http://schemas.microsoft.com/office/drawing/2014/main" id="{C66A429C-405C-3544-FD09-55F91F35C1F8}"/>
              </a:ext>
            </a:extLst>
          </p:cNvPr>
          <p:cNvSpPr>
            <a:spLocks noGrp="1"/>
          </p:cNvSpPr>
          <p:nvPr>
            <p:ph sz="half" idx="2"/>
          </p:nvPr>
        </p:nvSpPr>
        <p:spPr/>
        <p:txBody>
          <a:bodyPr>
            <a:normAutofit/>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 order to help students find campus events, an app designed to alert and describe activities around campus will be useful. This app can be available in app stores and will give users descriptions and tracking/maps on where events will be held. The app will allow organizations and trusted users to post about events and students to be reminded and alerted when a new one is posted. It will use artificial intelligence to help answer questions about the app, locations, events, etc. </a:t>
            </a:r>
          </a:p>
        </p:txBody>
      </p:sp>
      <p:sp>
        <p:nvSpPr>
          <p:cNvPr id="9" name="Title 1">
            <a:extLst>
              <a:ext uri="{FF2B5EF4-FFF2-40B4-BE49-F238E27FC236}">
                <a16:creationId xmlns:a16="http://schemas.microsoft.com/office/drawing/2014/main" id="{DEBB20B8-6F26-65C1-61A3-AD51322E1B27}"/>
              </a:ext>
            </a:extLst>
          </p:cNvPr>
          <p:cNvSpPr txBox="1">
            <a:spLocks/>
          </p:cNvSpPr>
          <p:nvPr/>
        </p:nvSpPr>
        <p:spPr>
          <a:xfrm>
            <a:off x="838200" y="500062"/>
            <a:ext cx="5181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latin typeface="Bembo" panose="02020502050201020203" pitchFamily="18" charset="0"/>
                <a:cs typeface="AngsanaUPC" panose="020B0502040204020203" pitchFamily="18" charset="-34"/>
              </a:rPr>
              <a:t>Problem Statement</a:t>
            </a:r>
          </a:p>
        </p:txBody>
      </p:sp>
      <p:pic>
        <p:nvPicPr>
          <p:cNvPr id="1026" name="Picture 2" descr="Emoji Thumbs Up Images – Browse 5,986 Stock Photos, Vectors, and Video |  Adobe Stock">
            <a:extLst>
              <a:ext uri="{FF2B5EF4-FFF2-40B4-BE49-F238E27FC236}">
                <a16:creationId xmlns:a16="http://schemas.microsoft.com/office/drawing/2014/main" id="{84FA2A34-B05C-EC37-4069-CB0FEC90F5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02475" y="5107846"/>
            <a:ext cx="2214562" cy="14211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57165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 calcmode="lin" valueType="num">
                                      <p:cBhvr additive="base">
                                        <p:cTn id="25"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fade">
                                      <p:cBhvr>
                                        <p:cTn id="31"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6A538-2441-F4B0-586B-8B266D5F99C8}"/>
              </a:ext>
            </a:extLst>
          </p:cNvPr>
          <p:cNvSpPr>
            <a:spLocks noGrp="1"/>
          </p:cNvSpPr>
          <p:nvPr>
            <p:ph type="ctrTitle"/>
          </p:nvPr>
        </p:nvSpPr>
        <p:spPr/>
        <p:txBody>
          <a:bodyPr/>
          <a:lstStyle/>
          <a:p>
            <a:r>
              <a:rPr lang="en-US" dirty="0"/>
              <a:t>How?</a:t>
            </a:r>
          </a:p>
        </p:txBody>
      </p:sp>
      <p:sp>
        <p:nvSpPr>
          <p:cNvPr id="3" name="Subtitle 2">
            <a:extLst>
              <a:ext uri="{FF2B5EF4-FFF2-40B4-BE49-F238E27FC236}">
                <a16:creationId xmlns:a16="http://schemas.microsoft.com/office/drawing/2014/main" id="{5389EA52-EDE7-8B12-BEDD-5DD3FDB289B3}"/>
              </a:ext>
            </a:extLst>
          </p:cNvPr>
          <p:cNvSpPr>
            <a:spLocks noGrp="1"/>
          </p:cNvSpPr>
          <p:nvPr>
            <p:ph type="subTitle" idx="1"/>
          </p:nvPr>
        </p:nvSpPr>
        <p:spPr/>
        <p:txBody>
          <a:bodyPr/>
          <a:lstStyle/>
          <a:p>
            <a:r>
              <a:rPr lang="en-US" dirty="0"/>
              <a:t>- </a:t>
            </a:r>
            <a:r>
              <a:rPr lang="en-US" sz="1800" dirty="0"/>
              <a:t>You and your friends went to the café to get dinner and now you guys want to go out and do something fun! Maybe a dance class or paint and sip. But, you have no idea what to do or where to go. They would just have to log onto the app and look at the available options. </a:t>
            </a:r>
            <a:endParaRPr lang="en-US" dirty="0"/>
          </a:p>
        </p:txBody>
      </p:sp>
      <p:sp>
        <p:nvSpPr>
          <p:cNvPr id="4" name="TextBox 3">
            <a:extLst>
              <a:ext uri="{FF2B5EF4-FFF2-40B4-BE49-F238E27FC236}">
                <a16:creationId xmlns:a16="http://schemas.microsoft.com/office/drawing/2014/main" id="{C99082CC-A08C-ACA2-B13B-6DB3CC9E2516}"/>
              </a:ext>
            </a:extLst>
          </p:cNvPr>
          <p:cNvSpPr txBox="1"/>
          <p:nvPr/>
        </p:nvSpPr>
        <p:spPr>
          <a:xfrm>
            <a:off x="1524000" y="4795693"/>
            <a:ext cx="9144000" cy="1200329"/>
          </a:xfrm>
          <a:prstGeom prst="rect">
            <a:avLst/>
          </a:prstGeom>
          <a:noFill/>
        </p:spPr>
        <p:txBody>
          <a:bodyPr wrap="square" rtlCol="0">
            <a:spAutoFit/>
          </a:bodyPr>
          <a:lstStyle/>
          <a:p>
            <a:r>
              <a:rPr lang="en-US" dirty="0"/>
              <a:t>- You are a commuter student and want to make friends! But you have no idea how or who to even approach. By looking on the app, you can see the different events. Using artificial intelligence, the app is able to recommend you to different events going on!</a:t>
            </a:r>
          </a:p>
        </p:txBody>
      </p:sp>
      <p:pic>
        <p:nvPicPr>
          <p:cNvPr id="2050" name="Picture 2" descr="Free world map clip art clipart image 3 - Clipartix">
            <a:extLst>
              <a:ext uri="{FF2B5EF4-FFF2-40B4-BE49-F238E27FC236}">
                <a16:creationId xmlns:a16="http://schemas.microsoft.com/office/drawing/2014/main" id="{F377A2D6-4154-5D61-B0DB-938268FBD5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67959" y="949291"/>
            <a:ext cx="2390775"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760677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circle(in)">
                                      <p:cBhvr>
                                        <p:cTn id="17" dur="20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050"/>
                                        </p:tgtEl>
                                        <p:attrNameLst>
                                          <p:attrName>style.visibility</p:attrName>
                                        </p:attrNameLst>
                                      </p:cBhvr>
                                      <p:to>
                                        <p:strVal val="visible"/>
                                      </p:to>
                                    </p:set>
                                    <p:anim calcmode="lin" valueType="num">
                                      <p:cBhvr additive="base">
                                        <p:cTn id="22" dur="500" fill="hold"/>
                                        <p:tgtEl>
                                          <p:spTgt spid="2050"/>
                                        </p:tgtEl>
                                        <p:attrNameLst>
                                          <p:attrName>ppt_x</p:attrName>
                                        </p:attrNameLst>
                                      </p:cBhvr>
                                      <p:tavLst>
                                        <p:tav tm="0">
                                          <p:val>
                                            <p:strVal val="#ppt_x"/>
                                          </p:val>
                                        </p:tav>
                                        <p:tav tm="100000">
                                          <p:val>
                                            <p:strVal val="#ppt_x"/>
                                          </p:val>
                                        </p:tav>
                                      </p:tavLst>
                                    </p:anim>
                                    <p:anim calcmode="lin" valueType="num">
                                      <p:cBhvr additive="base">
                                        <p:cTn id="23"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FAE71-D96F-63DA-1E71-7CC9E3EE19A5}"/>
              </a:ext>
            </a:extLst>
          </p:cNvPr>
          <p:cNvSpPr>
            <a:spLocks noGrp="1"/>
          </p:cNvSpPr>
          <p:nvPr>
            <p:ph type="title"/>
          </p:nvPr>
        </p:nvSpPr>
        <p:spPr/>
        <p:txBody>
          <a:bodyPr>
            <a:normAutofit/>
          </a:bodyPr>
          <a:lstStyle/>
          <a:p>
            <a:r>
              <a:rPr lang="en-US" sz="5400" dirty="0">
                <a:latin typeface="Times New Roman" panose="02020603050405020304" pitchFamily="18" charset="0"/>
                <a:cs typeface="Times New Roman" panose="02020603050405020304" pitchFamily="18" charset="0"/>
              </a:rPr>
              <a:t>Important Details</a:t>
            </a:r>
          </a:p>
        </p:txBody>
      </p:sp>
      <p:sp>
        <p:nvSpPr>
          <p:cNvPr id="3" name="Content Placeholder 2">
            <a:extLst>
              <a:ext uri="{FF2B5EF4-FFF2-40B4-BE49-F238E27FC236}">
                <a16:creationId xmlns:a16="http://schemas.microsoft.com/office/drawing/2014/main" id="{3B49FFFB-69A1-4AAE-CBAC-34B1210FA6FE}"/>
              </a:ext>
            </a:extLst>
          </p:cNvPr>
          <p:cNvSpPr>
            <a:spLocks noGrp="1"/>
          </p:cNvSpPr>
          <p:nvPr>
            <p:ph idx="1"/>
          </p:nvPr>
        </p:nvSpPr>
        <p:spPr/>
        <p:txBody>
          <a:bodyPr>
            <a:normAutofit/>
          </a:bodyPr>
          <a:lstStyle/>
          <a:p>
            <a:r>
              <a:rPr lang="en-US" b="1" dirty="0">
                <a:latin typeface="Times New Roman" panose="02020603050405020304" pitchFamily="18" charset="0"/>
                <a:cs typeface="Times New Roman" panose="02020603050405020304" pitchFamily="18" charset="0"/>
              </a:rPr>
              <a:t>Target Audience? </a:t>
            </a:r>
            <a:r>
              <a:rPr lang="en-US" sz="2000" dirty="0">
                <a:latin typeface="Times New Roman" panose="02020603050405020304" pitchFamily="18" charset="0"/>
                <a:cs typeface="Times New Roman" panose="02020603050405020304" pitchFamily="18" charset="0"/>
              </a:rPr>
              <a:t>College Students. Can be Bowie students or any students pertaining to their campus. The target audience size would be Bowie’s population which is around 6,000 – 7,000. But the app can be tailored towards other schools, with smaller or bigger populations. </a:t>
            </a:r>
          </a:p>
          <a:p>
            <a:r>
              <a:rPr lang="en-US" b="1" dirty="0">
                <a:latin typeface="Times New Roman" panose="02020603050405020304" pitchFamily="18" charset="0"/>
                <a:cs typeface="Times New Roman" panose="02020603050405020304" pitchFamily="18" charset="0"/>
              </a:rPr>
              <a:t>Significance of Problem? </a:t>
            </a:r>
            <a:r>
              <a:rPr lang="en-US" sz="2000" dirty="0">
                <a:latin typeface="Times New Roman" panose="02020603050405020304" pitchFamily="18" charset="0"/>
                <a:cs typeface="Times New Roman" panose="02020603050405020304" pitchFamily="18" charset="0"/>
              </a:rPr>
              <a:t>Specifically at Bowie, I would say the problem is a 7-8/10. There are many instances where students may not know what is going on, on campus or don’t know where an event is etc. This will eliminate the struggle to find an event then an address then directions. It will all be in one app.</a:t>
            </a:r>
          </a:p>
          <a:p>
            <a:r>
              <a:rPr lang="en-US" b="1" dirty="0">
                <a:latin typeface="Times New Roman" panose="02020603050405020304" pitchFamily="18" charset="0"/>
                <a:cs typeface="Times New Roman" panose="02020603050405020304" pitchFamily="18" charset="0"/>
              </a:rPr>
              <a:t>Solution Already Done? </a:t>
            </a:r>
            <a:r>
              <a:rPr lang="en-US" sz="2000" dirty="0">
                <a:latin typeface="Times New Roman" panose="02020603050405020304" pitchFamily="18" charset="0"/>
                <a:cs typeface="Times New Roman" panose="02020603050405020304" pitchFamily="18" charset="0"/>
              </a:rPr>
              <a:t>No! Social media is kind of catered towards spreading events, but some don’t follow pages and lots of times events are posted very late (maybe the day before or morning of).</a:t>
            </a:r>
          </a:p>
          <a:p>
            <a:r>
              <a:rPr lang="en-US" b="1" dirty="0">
                <a:latin typeface="Times New Roman" panose="02020603050405020304" pitchFamily="18" charset="0"/>
                <a:cs typeface="Times New Roman" panose="02020603050405020304" pitchFamily="18" charset="0"/>
              </a:rPr>
              <a:t>Relevance? </a:t>
            </a:r>
            <a:r>
              <a:rPr lang="en-US" sz="2000" dirty="0">
                <a:latin typeface="Times New Roman" panose="02020603050405020304" pitchFamily="18" charset="0"/>
                <a:cs typeface="Times New Roman" panose="02020603050405020304" pitchFamily="18" charset="0"/>
              </a:rPr>
              <a:t>As college students, this app would be very relevant. It would be easily accessible on our phones and easy to use. </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871459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1000"/>
                                        <p:tgtEl>
                                          <p:spTgt spid="3">
                                            <p:txEl>
                                              <p:pRg st="0" end="0"/>
                                            </p:txEl>
                                          </p:spTgt>
                                        </p:tgtEl>
                                      </p:cBhvr>
                                    </p:animEffect>
                                    <p:anim calcmode="lin" valueType="num">
                                      <p:cBhvr>
                                        <p:cTn id="1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1000"/>
                                        <p:tgtEl>
                                          <p:spTgt spid="3">
                                            <p:txEl>
                                              <p:pRg st="1" end="1"/>
                                            </p:txEl>
                                          </p:spTgt>
                                        </p:tgtEl>
                                      </p:cBhvr>
                                    </p:animEffect>
                                    <p:anim calcmode="lin" valueType="num">
                                      <p:cBhvr>
                                        <p:cTn id="2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1000"/>
                                        <p:tgtEl>
                                          <p:spTgt spid="3">
                                            <p:txEl>
                                              <p:pRg st="2" end="2"/>
                                            </p:txEl>
                                          </p:spTgt>
                                        </p:tgtEl>
                                      </p:cBhvr>
                                    </p:animEffect>
                                    <p:anim calcmode="lin" valueType="num">
                                      <p:cBhvr>
                                        <p:cTn id="3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fade">
                                      <p:cBhvr>
                                        <p:cTn id="36" dur="1000"/>
                                        <p:tgtEl>
                                          <p:spTgt spid="3">
                                            <p:txEl>
                                              <p:pRg st="3" end="3"/>
                                            </p:txEl>
                                          </p:spTgt>
                                        </p:tgtEl>
                                      </p:cBhvr>
                                    </p:animEffect>
                                    <p:anim calcmode="lin" valueType="num">
                                      <p:cBhvr>
                                        <p:cTn id="3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21322-B10E-3A4D-FD3E-195F8007E995}"/>
              </a:ext>
            </a:extLst>
          </p:cNvPr>
          <p:cNvSpPr>
            <a:spLocks noGrp="1"/>
          </p:cNvSpPr>
          <p:nvPr>
            <p:ph type="title"/>
          </p:nvPr>
        </p:nvSpPr>
        <p:spPr/>
        <p:txBody>
          <a:bodyPr>
            <a:normAutofit/>
          </a:bodyPr>
          <a:lstStyle/>
          <a:p>
            <a:r>
              <a:rPr lang="en-US" sz="5400" dirty="0">
                <a:latin typeface="Times New Roman" panose="02020603050405020304" pitchFamily="18" charset="0"/>
                <a:cs typeface="Times New Roman" panose="02020603050405020304" pitchFamily="18" charset="0"/>
              </a:rPr>
              <a:t>Important Details (cont.)</a:t>
            </a:r>
            <a:endParaRPr lang="en-US" sz="5400" dirty="0"/>
          </a:p>
        </p:txBody>
      </p:sp>
      <p:sp>
        <p:nvSpPr>
          <p:cNvPr id="5" name="Content Placeholder 4">
            <a:extLst>
              <a:ext uri="{FF2B5EF4-FFF2-40B4-BE49-F238E27FC236}">
                <a16:creationId xmlns:a16="http://schemas.microsoft.com/office/drawing/2014/main" id="{96F389F8-D642-FEC0-7775-5631C1C0CD9B}"/>
              </a:ext>
            </a:extLst>
          </p:cNvPr>
          <p:cNvSpPr>
            <a:spLocks noGrp="1"/>
          </p:cNvSpPr>
          <p:nvPr>
            <p:ph idx="1"/>
          </p:nvPr>
        </p:nvSpPr>
        <p:spPr/>
        <p:txBody>
          <a:bodyPr/>
          <a:lstStyle/>
          <a:p>
            <a:r>
              <a:rPr lang="en-US" b="1" dirty="0">
                <a:latin typeface="Times New Roman" panose="02020603050405020304" pitchFamily="18" charset="0"/>
                <a:cs typeface="Times New Roman" panose="02020603050405020304" pitchFamily="18" charset="0"/>
              </a:rPr>
              <a:t>Potential Timeline? </a:t>
            </a:r>
            <a:r>
              <a:rPr lang="en-US" sz="2000" dirty="0">
                <a:latin typeface="Times New Roman" panose="02020603050405020304" pitchFamily="18" charset="0"/>
                <a:cs typeface="Times New Roman" panose="02020603050405020304" pitchFamily="18" charset="0"/>
              </a:rPr>
              <a:t>Around 6-7 weeks. This app seems very easy to make, it has simple processes and repeated functions. </a:t>
            </a:r>
          </a:p>
          <a:p>
            <a:r>
              <a:rPr lang="en-US" b="1" dirty="0">
                <a:latin typeface="Times New Roman" panose="02020603050405020304" pitchFamily="18" charset="0"/>
                <a:cs typeface="Times New Roman" panose="02020603050405020304" pitchFamily="18" charset="0"/>
              </a:rPr>
              <a:t>Potential Costs? </a:t>
            </a:r>
            <a:r>
              <a:rPr lang="en-US" sz="2000" dirty="0">
                <a:latin typeface="Times New Roman" panose="02020603050405020304" pitchFamily="18" charset="0"/>
                <a:cs typeface="Times New Roman" panose="02020603050405020304" pitchFamily="18" charset="0"/>
              </a:rPr>
              <a:t>------- </a:t>
            </a:r>
            <a:endParaRPr lang="en-US" b="1" dirty="0">
              <a:latin typeface="Times New Roman" panose="02020603050405020304" pitchFamily="18" charset="0"/>
              <a:cs typeface="Times New Roman" panose="02020603050405020304" pitchFamily="18" charset="0"/>
            </a:endParaRPr>
          </a:p>
        </p:txBody>
      </p:sp>
      <p:pic>
        <p:nvPicPr>
          <p:cNvPr id="3074" name="Picture 2" descr="WeSquare - Mobile app development timeline, what to expect.">
            <a:extLst>
              <a:ext uri="{FF2B5EF4-FFF2-40B4-BE49-F238E27FC236}">
                <a16:creationId xmlns:a16="http://schemas.microsoft.com/office/drawing/2014/main" id="{3FED3BF2-B358-213E-C61A-6D90808B78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4464" y="2632364"/>
            <a:ext cx="7512628" cy="3679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284223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 calcmode="lin" valueType="num">
                                      <p:cBhvr additive="base">
                                        <p:cTn id="2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74"/>
                                        </p:tgtEl>
                                        <p:attrNameLst>
                                          <p:attrName>style.visibility</p:attrName>
                                        </p:attrNameLst>
                                      </p:cBhvr>
                                      <p:to>
                                        <p:strVal val="visible"/>
                                      </p:to>
                                    </p:set>
                                    <p:animEffect transition="in" filter="wipe(down)">
                                      <p:cBhvr>
                                        <p:cTn id="2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36633-54E9-67A3-F5BA-0000A726DB51}"/>
              </a:ext>
            </a:extLst>
          </p:cNvPr>
          <p:cNvSpPr>
            <a:spLocks noGrp="1"/>
          </p:cNvSpPr>
          <p:nvPr>
            <p:ph type="title"/>
          </p:nvPr>
        </p:nvSpPr>
        <p:spPr/>
        <p:txBody>
          <a:bodyPr/>
          <a:lstStyle/>
          <a:p>
            <a:r>
              <a:rPr lang="en-US" dirty="0"/>
              <a:t>Next steps for implementation</a:t>
            </a:r>
          </a:p>
        </p:txBody>
      </p:sp>
      <p:sp>
        <p:nvSpPr>
          <p:cNvPr id="3" name="Text Placeholder 2">
            <a:extLst>
              <a:ext uri="{FF2B5EF4-FFF2-40B4-BE49-F238E27FC236}">
                <a16:creationId xmlns:a16="http://schemas.microsoft.com/office/drawing/2014/main" id="{A00D8271-3C4B-1F96-CA56-2BE73A90BDF3}"/>
              </a:ext>
            </a:extLst>
          </p:cNvPr>
          <p:cNvSpPr>
            <a:spLocks noGrp="1"/>
          </p:cNvSpPr>
          <p:nvPr>
            <p:ph type="body" idx="1"/>
          </p:nvPr>
        </p:nvSpPr>
        <p:spPr/>
        <p:txBody>
          <a:bodyPr>
            <a:normAutofit/>
          </a:bodyPr>
          <a:lstStyle/>
          <a:p>
            <a:r>
              <a:rPr lang="en-US" sz="2000" dirty="0">
                <a:solidFill>
                  <a:schemeClr val="tx1"/>
                </a:solidFill>
              </a:rPr>
              <a:t>To continue on, I would have to learn more about which programming language would be best beneficial to begin the project as well as, how I would format the app. How users would be able to input information and how it would be visualized. After  the design and developmental process, then would be testing prototypes and the final project. </a:t>
            </a:r>
          </a:p>
        </p:txBody>
      </p:sp>
    </p:spTree>
    <p:extLst>
      <p:ext uri="{BB962C8B-B14F-4D97-AF65-F5344CB8AC3E}">
        <p14:creationId xmlns:p14="http://schemas.microsoft.com/office/powerpoint/2010/main" val="101836598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9519B-6EE9-7B70-3C24-983138BC5AA2}"/>
              </a:ext>
            </a:extLst>
          </p:cNvPr>
          <p:cNvSpPr>
            <a:spLocks noGrp="1"/>
          </p:cNvSpPr>
          <p:nvPr>
            <p:ph type="title"/>
          </p:nvPr>
        </p:nvSpPr>
        <p:spPr/>
        <p:txBody>
          <a:bodyPr>
            <a:normAutofit/>
          </a:bodyPr>
          <a:lstStyle/>
          <a:p>
            <a:r>
              <a:rPr lang="en-US" sz="5400" dirty="0">
                <a:latin typeface="Times New Roman" panose="02020603050405020304" pitchFamily="18" charset="0"/>
                <a:cs typeface="Times New Roman" panose="02020603050405020304" pitchFamily="18" charset="0"/>
              </a:rPr>
              <a:t>Sources</a:t>
            </a:r>
          </a:p>
        </p:txBody>
      </p:sp>
      <p:sp>
        <p:nvSpPr>
          <p:cNvPr id="3" name="Content Placeholder 2">
            <a:extLst>
              <a:ext uri="{FF2B5EF4-FFF2-40B4-BE49-F238E27FC236}">
                <a16:creationId xmlns:a16="http://schemas.microsoft.com/office/drawing/2014/main" id="{7196D2BA-F8C7-3427-1848-3FE82DFD29DA}"/>
              </a:ext>
            </a:extLst>
          </p:cNvPr>
          <p:cNvSpPr>
            <a:spLocks noGrp="1"/>
          </p:cNvSpPr>
          <p:nvPr>
            <p:ph idx="1"/>
          </p:nvPr>
        </p:nvSpPr>
        <p:spPr/>
        <p:txBody>
          <a:bodyPr/>
          <a:lstStyle/>
          <a:p>
            <a:r>
              <a:rPr lang="en-US" sz="2000" i="1" dirty="0">
                <a:effectLst/>
                <a:latin typeface="Times New Roman" panose="02020603050405020304" pitchFamily="18" charset="0"/>
              </a:rPr>
              <a:t>Timeline of App Development</a:t>
            </a:r>
            <a:r>
              <a:rPr lang="en-US" sz="2000" dirty="0">
                <a:effectLst/>
                <a:latin typeface="Times New Roman" panose="02020603050405020304" pitchFamily="18" charset="0"/>
              </a:rPr>
              <a:t>. (2021). [Timeline]. </a:t>
            </a:r>
            <a:r>
              <a:rPr lang="en-US" sz="2000" dirty="0" err="1">
                <a:effectLst/>
                <a:latin typeface="Times New Roman" panose="02020603050405020304" pitchFamily="18" charset="0"/>
              </a:rPr>
              <a:t>WeSqaure</a:t>
            </a:r>
            <a:r>
              <a:rPr lang="en-US" sz="2000" dirty="0">
                <a:effectLst/>
                <a:latin typeface="Times New Roman" panose="02020603050405020304" pitchFamily="18" charset="0"/>
              </a:rPr>
              <a:t> IT SOLUTIONS. </a:t>
            </a:r>
            <a:r>
              <a:rPr lang="en-US" sz="2000" dirty="0">
                <a:effectLst/>
                <a:latin typeface="Times New Roman" panose="02020603050405020304" pitchFamily="18" charset="0"/>
                <a:hlinkClick r:id="rId2"/>
              </a:rPr>
              <a:t>https://www.wesquare.nl/mobile-app-development-timeline-what-to-expect/</a:t>
            </a:r>
            <a:endParaRPr lang="en-US" sz="2000" dirty="0">
              <a:effectLst/>
              <a:latin typeface="Times New Roman" panose="02020603050405020304" pitchFamily="18" charset="0"/>
            </a:endParaRPr>
          </a:p>
          <a:p>
            <a:r>
              <a:rPr lang="en-US" sz="2000" i="1" dirty="0">
                <a:effectLst/>
                <a:latin typeface="Times New Roman" panose="02020603050405020304" pitchFamily="18" charset="0"/>
              </a:rPr>
              <a:t>How Much Does It Cost To Make An App?</a:t>
            </a:r>
            <a:r>
              <a:rPr lang="en-US" sz="2000" dirty="0">
                <a:effectLst/>
                <a:latin typeface="Times New Roman" panose="02020603050405020304" pitchFamily="18" charset="0"/>
              </a:rPr>
              <a:t> (2020). APPLICO. </a:t>
            </a:r>
            <a:r>
              <a:rPr lang="en-US" sz="2000" dirty="0">
                <a:effectLst/>
                <a:latin typeface="Times New Roman" panose="02020603050405020304" pitchFamily="18" charset="0"/>
                <a:hlinkClick r:id="rId3"/>
              </a:rPr>
              <a:t>https://www.applicoinc.com/blog/much-cost-build-app/</a:t>
            </a:r>
            <a:endParaRPr lang="en-US" sz="2000" dirty="0">
              <a:effectLst/>
              <a:latin typeface="Times New Roman" panose="02020603050405020304" pitchFamily="18" charset="0"/>
            </a:endParaRPr>
          </a:p>
          <a:p>
            <a:r>
              <a:rPr lang="en-US" sz="1800" i="1" dirty="0">
                <a:effectLst/>
                <a:latin typeface="Times New Roman" panose="02020603050405020304" pitchFamily="18" charset="0"/>
              </a:rPr>
              <a:t>How to Start an App – 8 Steps You Must Take Before Starting Mobile App Development</a:t>
            </a:r>
            <a:r>
              <a:rPr lang="en-US" sz="1800" dirty="0">
                <a:effectLst/>
                <a:latin typeface="Times New Roman" panose="02020603050405020304" pitchFamily="18" charset="0"/>
              </a:rPr>
              <a:t>. (2020). </a:t>
            </a:r>
            <a:r>
              <a:rPr lang="en-US" sz="1800" dirty="0" err="1">
                <a:effectLst/>
                <a:latin typeface="Times New Roman" panose="02020603050405020304" pitchFamily="18" charset="0"/>
              </a:rPr>
              <a:t>Buildfire</a:t>
            </a:r>
            <a:r>
              <a:rPr lang="en-US" sz="1800" dirty="0">
                <a:effectLst/>
                <a:latin typeface="Times New Roman" panose="02020603050405020304" pitchFamily="18" charset="0"/>
              </a:rPr>
              <a:t>. </a:t>
            </a:r>
            <a:r>
              <a:rPr lang="en-US" sz="1800" dirty="0">
                <a:effectLst/>
                <a:latin typeface="Times New Roman" panose="02020603050405020304" pitchFamily="18" charset="0"/>
                <a:hlinkClick r:id="rId4"/>
              </a:rPr>
              <a:t>https://buildfire.com/steps-before-starting-mobile-app-development/</a:t>
            </a:r>
            <a:endParaRPr lang="en-US" sz="1800" dirty="0">
              <a:latin typeface="Times New Roman" panose="02020603050405020304" pitchFamily="18" charset="0"/>
            </a:endParaRPr>
          </a:p>
          <a:p>
            <a:endParaRPr lang="en-US" sz="1800" dirty="0">
              <a:effectLst/>
              <a:latin typeface="Times New Roman" panose="02020603050405020304" pitchFamily="18" charset="0"/>
            </a:endParaRPr>
          </a:p>
          <a:p>
            <a:endParaRPr lang="en-US" sz="2000" dirty="0">
              <a:effectLst/>
              <a:latin typeface="Times New Roman" panose="02020603050405020304" pitchFamily="18" charset="0"/>
            </a:endParaRPr>
          </a:p>
          <a:p>
            <a:endParaRPr lang="en-US" dirty="0"/>
          </a:p>
        </p:txBody>
      </p:sp>
    </p:spTree>
    <p:extLst>
      <p:ext uri="{BB962C8B-B14F-4D97-AF65-F5344CB8AC3E}">
        <p14:creationId xmlns:p14="http://schemas.microsoft.com/office/powerpoint/2010/main" val="283918077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GradientVTI">
  <a:themeElements>
    <a:clrScheme name="Office">
      <a:dk1>
        <a:srgbClr val="000000"/>
      </a:dk1>
      <a:lt1>
        <a:srgbClr val="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docProps/app.xml><?xml version="1.0" encoding="utf-8"?>
<Properties xmlns="http://schemas.openxmlformats.org/officeDocument/2006/extended-properties" xmlns:vt="http://schemas.openxmlformats.org/officeDocument/2006/docPropsVTypes">
  <TotalTime>1301</TotalTime>
  <Words>695</Words>
  <Application>Microsoft Office PowerPoint</Application>
  <PresentationFormat>Widescreen</PresentationFormat>
  <Paragraphs>25</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Bembo</vt:lpstr>
      <vt:lpstr>Times New Roman</vt:lpstr>
      <vt:lpstr>Univers</vt:lpstr>
      <vt:lpstr>GradientVTI</vt:lpstr>
      <vt:lpstr>CTEC 114  Technology innovation project </vt:lpstr>
      <vt:lpstr>Solution Statement</vt:lpstr>
      <vt:lpstr>How?</vt:lpstr>
      <vt:lpstr>Important Details</vt:lpstr>
      <vt:lpstr>Important Details (cont.)</vt:lpstr>
      <vt:lpstr>Next steps for implementation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Genesis Grant</dc:creator>
  <cp:lastModifiedBy>Genesis Grant</cp:lastModifiedBy>
  <cp:revision>2</cp:revision>
  <dcterms:created xsi:type="dcterms:W3CDTF">2022-05-14T17:39:57Z</dcterms:created>
  <dcterms:modified xsi:type="dcterms:W3CDTF">2022-05-15T18:49:35Z</dcterms:modified>
</cp:coreProperties>
</file>

<file path=docProps/thumbnail.jpeg>
</file>